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35"/>
  </p:notesMasterIdLst>
  <p:sldIdLst>
    <p:sldId id="270" r:id="rId2"/>
    <p:sldId id="271" r:id="rId3"/>
    <p:sldId id="314" r:id="rId4"/>
    <p:sldId id="316" r:id="rId5"/>
    <p:sldId id="281" r:id="rId6"/>
    <p:sldId id="268" r:id="rId7"/>
    <p:sldId id="303" r:id="rId8"/>
    <p:sldId id="276" r:id="rId9"/>
    <p:sldId id="280" r:id="rId10"/>
    <p:sldId id="283" r:id="rId11"/>
    <p:sldId id="277" r:id="rId12"/>
    <p:sldId id="284" r:id="rId13"/>
    <p:sldId id="291" r:id="rId14"/>
    <p:sldId id="293" r:id="rId15"/>
    <p:sldId id="290" r:id="rId16"/>
    <p:sldId id="294" r:id="rId17"/>
    <p:sldId id="289" r:id="rId18"/>
    <p:sldId id="288" r:id="rId19"/>
    <p:sldId id="292" r:id="rId20"/>
    <p:sldId id="287" r:id="rId21"/>
    <p:sldId id="295" r:id="rId22"/>
    <p:sldId id="286" r:id="rId23"/>
    <p:sldId id="285" r:id="rId24"/>
    <p:sldId id="296" r:id="rId25"/>
    <p:sldId id="324" r:id="rId26"/>
    <p:sldId id="282" r:id="rId27"/>
    <p:sldId id="318" r:id="rId28"/>
    <p:sldId id="317" r:id="rId29"/>
    <p:sldId id="320" r:id="rId30"/>
    <p:sldId id="319" r:id="rId31"/>
    <p:sldId id="325" r:id="rId32"/>
    <p:sldId id="305" r:id="rId33"/>
    <p:sldId id="278" r:id="rId3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Helvetica Neue" panose="02000503000000020004" pitchFamily="2" charset="0"/>
      <p:regular r:id="rId40"/>
      <p:bold r:id="rId41"/>
      <p:italic r:id="rId42"/>
      <p:boldItalic r:id="rId43"/>
    </p:embeddedFont>
    <p:embeddedFont>
      <p:font typeface="Merriweather Sans" pitchFamily="2" charset="77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SemiBold" panose="020B0606030504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6309"/>
  </p:normalViewPr>
  <p:slideViewPr>
    <p:cSldViewPr snapToGrid="0">
      <p:cViewPr varScale="1">
        <p:scale>
          <a:sx n="256" d="100"/>
          <a:sy n="256" d="100"/>
        </p:scale>
        <p:origin x="192" y="45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3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Jan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Calling Conventions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89A4-DFCB-A642-8B4B-4F6DFC1D0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017D4-8701-064A-8D3F-615D77E41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95CD5-3A56-7C41-AD4B-BB46DC089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Leakage Protection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36D67-94E5-1141-B7C6-AEC6126A34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Speculation Barriers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42358" y="599893"/>
            <a:ext cx="4413250" cy="430991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0171C-4A2F-AE45-B501-EDF82064C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BTI</a:t>
            </a:r>
            <a:r>
              <a:rPr lang="en-GB">
                <a:solidFill>
                  <a:schemeClr val="tx1"/>
                </a:solidFill>
              </a:rPr>
              <a:t>, Shadow Stack, 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marL="1054100" lvl="2" indent="0">
              <a:buNone/>
            </a:pPr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1F913-BDFB-9A44-8066-3A782DCA1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4C9EC-888C-8246-A944-97ACB9EAC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42638" y="917019"/>
            <a:ext cx="8029819" cy="365601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</a:t>
            </a:r>
          </a:p>
          <a:p>
            <a:pPr lvl="1"/>
            <a:r>
              <a:rPr lang="en-GB" dirty="0"/>
              <a:t>System Awareness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US" dirty="0"/>
              <a:t>Attestation of applications/workloads isolated by TEE</a:t>
            </a:r>
            <a:endParaRPr lang="en-GB" dirty="0"/>
          </a:p>
          <a:p>
            <a:r>
              <a:rPr lang="en-GB" dirty="0"/>
              <a:t>Security aware Debugging and performance monitoring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Trusted Execution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AP-TEE &amp; 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Confidential Compute and AP-TEE technologies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64F86-5649-4D40-BCD6-8021D482F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7651068" cy="3656013"/>
          </a:xfrm>
        </p:spPr>
        <p:txBody>
          <a:bodyPr/>
          <a:lstStyle/>
          <a:p>
            <a:r>
              <a:rPr lang="en-GB" dirty="0"/>
              <a:t>Mutually untrusted applications</a:t>
            </a:r>
          </a:p>
          <a:p>
            <a:r>
              <a:rPr lang="en-GB" dirty="0"/>
              <a:t>Isolated Application Enclaves</a:t>
            </a:r>
          </a:p>
          <a:p>
            <a:r>
              <a:rPr lang="en-GB" dirty="0"/>
              <a:t>Encrypted  Enclaves</a:t>
            </a:r>
          </a:p>
          <a:p>
            <a:r>
              <a:rPr lang="en-GB" dirty="0"/>
              <a:t>VM Enclaves</a:t>
            </a:r>
          </a:p>
          <a:p>
            <a:r>
              <a:rPr lang="en-US" dirty="0"/>
              <a:t>Incorporate attestation standards from e.g., Confidential Computing Consortium, DMTF, and TCG</a:t>
            </a:r>
          </a:p>
          <a:p>
            <a:r>
              <a:rPr lang="en-US" dirty="0"/>
              <a:t>Leverage AP-TEE where applicable</a:t>
            </a:r>
            <a:endParaRPr lang="en-GB" dirty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78B5D-286E-6B44-ABBA-A6B54A593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Gap Analysis</a:t>
            </a:r>
          </a:p>
        </p:txBody>
      </p:sp>
    </p:spTree>
    <p:extLst>
      <p:ext uri="{BB962C8B-B14F-4D97-AF65-F5344CB8AC3E}">
        <p14:creationId xmlns:p14="http://schemas.microsoft.com/office/powerpoint/2010/main" val="1520080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(Work-in-Progress)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Microarchitectural 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424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79108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86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4C319B63-7A8F-6A42-A6C1-C56CC6DA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156"/>
            <a:ext cx="9144000" cy="34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9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903F6-2053-4E45-AD54-C8098F727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Microsoft Macintosh PowerPoint</Application>
  <PresentationFormat>On-screen Show (16:9)</PresentationFormat>
  <Paragraphs>406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Helvetica Neue</vt:lpstr>
      <vt:lpstr>Merriweather Sans</vt:lpstr>
      <vt:lpstr>Open Sans SemiBold</vt:lpstr>
      <vt:lpstr>Gill Sans</vt:lpstr>
      <vt:lpstr>Neo Sans</vt:lpstr>
      <vt:lpstr>Century Gothic</vt:lpstr>
      <vt:lpstr>Open Sans</vt:lpstr>
      <vt:lpstr>.AppleSystemUIFont</vt:lpstr>
      <vt:lpstr>Simple Light</vt:lpstr>
      <vt:lpstr>RISC-V Security Jan 2022 </vt:lpstr>
      <vt:lpstr>Intrinsic Security</vt:lpstr>
      <vt:lpstr>Security and RISC-V</vt:lpstr>
      <vt:lpstr>Intrinsic Security</vt:lpstr>
      <vt:lpstr>RISC-V Security Rationale</vt:lpstr>
      <vt:lpstr>Security Organization</vt:lpstr>
      <vt:lpstr>RISC-V Security Scope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Leakage Protection</vt:lpstr>
      <vt:lpstr>Robustness</vt:lpstr>
      <vt:lpstr>Robustness</vt:lpstr>
      <vt:lpstr>Cryptography</vt:lpstr>
      <vt:lpstr>Isolation &amp; TEEs</vt:lpstr>
      <vt:lpstr>Trusted Execution</vt:lpstr>
      <vt:lpstr>AP-TEE &amp; Confidential Compute</vt:lpstr>
      <vt:lpstr>Confidential Compute</vt:lpstr>
      <vt:lpstr>Blockchains</vt:lpstr>
      <vt:lpstr>SIRT</vt:lpstr>
      <vt:lpstr>Gap Analysis</vt:lpstr>
      <vt:lpstr>Competition (Work-in-Progress)</vt:lpstr>
      <vt:lpstr>Status &amp; Roadmap </vt:lpstr>
      <vt:lpstr>Roadmap (Work-in-Progress)</vt:lpstr>
      <vt:lpstr>2021 Highlights</vt:lpstr>
      <vt:lpstr>Long-Term Priorities</vt:lpstr>
      <vt:lpstr>1st Half 2022 Targets</vt:lpstr>
      <vt:lpstr>RISC-V Security 5 year horizon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2022-01-13T17:55:12Z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1639129439</vt:lpwstr>
  </property>
</Properties>
</file>